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88" r:id="rId2"/>
    <p:sldId id="276" r:id="rId3"/>
    <p:sldId id="284" r:id="rId4"/>
    <p:sldId id="305" r:id="rId5"/>
    <p:sldId id="303" r:id="rId6"/>
    <p:sldId id="259" r:id="rId7"/>
    <p:sldId id="262" r:id="rId8"/>
    <p:sldId id="260" r:id="rId9"/>
    <p:sldId id="278" r:id="rId10"/>
    <p:sldId id="294" r:id="rId11"/>
    <p:sldId id="292" r:id="rId12"/>
    <p:sldId id="298" r:id="rId13"/>
    <p:sldId id="310" r:id="rId14"/>
  </p:sldIdLst>
  <p:sldSz cx="5376863" cy="7169150" type="B5ISO"/>
  <p:notesSz cx="4505325" cy="67389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9F092D"/>
    <a:srgbClr val="97B953"/>
    <a:srgbClr val="F9AD6F"/>
    <a:srgbClr val="6B6B6B"/>
    <a:srgbClr val="4D4D4D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2" autoAdjust="0"/>
    <p:restoredTop sz="94660"/>
  </p:normalViewPr>
  <p:slideViewPr>
    <p:cSldViewPr showGuides="1">
      <p:cViewPr>
        <p:scale>
          <a:sx n="75" d="100"/>
          <a:sy n="75" d="100"/>
        </p:scale>
        <p:origin x="-2190" y="-72"/>
      </p:cViewPr>
      <p:guideLst>
        <p:guide orient="horz" pos="2891"/>
        <p:guide pos="1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1952308" cy="336947"/>
          </a:xfrm>
          <a:prstGeom prst="rect">
            <a:avLst/>
          </a:prstGeom>
        </p:spPr>
        <p:txBody>
          <a:bodyPr vert="horz" lIns="61370" tIns="30684" rIns="61370" bIns="30684" rtlCol="0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2551976" y="2"/>
            <a:ext cx="1952308" cy="336947"/>
          </a:xfrm>
          <a:prstGeom prst="rect">
            <a:avLst/>
          </a:prstGeom>
        </p:spPr>
        <p:txBody>
          <a:bodyPr vert="horz" lIns="61370" tIns="30684" rIns="61370" bIns="30684" rtlCol="0"/>
          <a:lstStyle>
            <a:lvl1pPr algn="r">
              <a:defRPr sz="800"/>
            </a:lvl1pPr>
          </a:lstStyle>
          <a:p>
            <a:fld id="{FB6166E3-A575-48F3-B482-2359514F61E2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06513" y="506413"/>
            <a:ext cx="189388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370" tIns="30684" rIns="61370" bIns="3068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450533" y="3200997"/>
            <a:ext cx="3604260" cy="3032522"/>
          </a:xfrm>
          <a:prstGeom prst="rect">
            <a:avLst/>
          </a:prstGeom>
        </p:spPr>
        <p:txBody>
          <a:bodyPr vert="horz" lIns="61370" tIns="30684" rIns="61370" bIns="3068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00823"/>
            <a:ext cx="1952308" cy="336947"/>
          </a:xfrm>
          <a:prstGeom prst="rect">
            <a:avLst/>
          </a:prstGeom>
        </p:spPr>
        <p:txBody>
          <a:bodyPr vert="horz" lIns="61370" tIns="30684" rIns="61370" bIns="30684" rtlCol="0" anchor="b"/>
          <a:lstStyle>
            <a:lvl1pPr algn="l">
              <a:defRPr sz="8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2551976" y="6400823"/>
            <a:ext cx="1952308" cy="336947"/>
          </a:xfrm>
          <a:prstGeom prst="rect">
            <a:avLst/>
          </a:prstGeom>
        </p:spPr>
        <p:txBody>
          <a:bodyPr vert="horz" lIns="61370" tIns="30684" rIns="61370" bIns="30684" rtlCol="0" anchor="b"/>
          <a:lstStyle>
            <a:lvl1pPr algn="r">
              <a:defRPr sz="800"/>
            </a:lvl1pPr>
          </a:lstStyle>
          <a:p>
            <a:fld id="{10665B0C-4BBD-48DE-B2D9-60F968565F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72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06513" y="506413"/>
            <a:ext cx="1893887" cy="25273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20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06513" y="506413"/>
            <a:ext cx="1893887" cy="25273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09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F7086-F34D-4A82-BA41-3DA69BC11F94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6513" y="506413"/>
            <a:ext cx="1893887" cy="25273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06513" y="506413"/>
            <a:ext cx="1893887" cy="25273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632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06513" y="506413"/>
            <a:ext cx="1893887" cy="25273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06513" y="506413"/>
            <a:ext cx="1893887" cy="25273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665B0C-4BBD-48DE-B2D9-60F968565F4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23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3265" y="2227088"/>
            <a:ext cx="4570334" cy="15367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6530" y="4062518"/>
            <a:ext cx="3763804" cy="18321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292635" y="300379"/>
            <a:ext cx="711314" cy="639415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7763" y="300379"/>
            <a:ext cx="2045261" cy="63941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4735" y="4606847"/>
            <a:ext cx="4570334" cy="142387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735" y="3038596"/>
            <a:ext cx="4570334" cy="156825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7761" y="1749140"/>
            <a:ext cx="1377821" cy="49453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25195" y="1749140"/>
            <a:ext cx="1378754" cy="49453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847" y="287099"/>
            <a:ext cx="4839177" cy="119485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844" y="1604762"/>
            <a:ext cx="2375715" cy="6687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8844" y="2273550"/>
            <a:ext cx="2375715" cy="41305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731372" y="1604762"/>
            <a:ext cx="2376648" cy="6687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731372" y="2273550"/>
            <a:ext cx="2376648" cy="41305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847" y="285438"/>
            <a:ext cx="1768951" cy="121477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02204" y="285443"/>
            <a:ext cx="3005816" cy="61186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8847" y="1500216"/>
            <a:ext cx="1768951" cy="49038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903" y="5018405"/>
            <a:ext cx="3226118" cy="592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53903" y="640577"/>
            <a:ext cx="3226118" cy="43014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53903" y="5610856"/>
            <a:ext cx="3226118" cy="84137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847" y="287099"/>
            <a:ext cx="4839177" cy="1194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8847" y="1672803"/>
            <a:ext cx="4839177" cy="4731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68847" y="6644745"/>
            <a:ext cx="1254601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B1F3-EA2F-4977-A203-76520683ACE0}" type="datetimeFigureOut">
              <a:rPr lang="ru-RU" smtClean="0"/>
              <a:pPr/>
              <a:t>17.02.2022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837097" y="6644745"/>
            <a:ext cx="1702673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3853423" y="6644745"/>
            <a:ext cx="1254601" cy="381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C58F7-2174-4BE3-899B-110F13C2A0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E:\фон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" y="59207"/>
            <a:ext cx="5370242" cy="719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0977" y="2762315"/>
            <a:ext cx="47149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A0000"/>
                </a:solidFill>
                <a:latin typeface="Arial Narrow" pitchFamily="34" charset="0"/>
              </a:rPr>
              <a:t>ВСЕРОССИЙСКОЕ</a:t>
            </a:r>
            <a:r>
              <a:rPr lang="ru-RU" sz="2800" b="1" dirty="0">
                <a:solidFill>
                  <a:srgbClr val="9A0000"/>
                </a:solidFill>
                <a:latin typeface="Arial Narrow" pitchFamily="34" charset="0"/>
              </a:rPr>
              <a:t> </a:t>
            </a:r>
            <a:endParaRPr lang="ru-RU" sz="2800" b="1" dirty="0" smtClean="0">
              <a:solidFill>
                <a:srgbClr val="9A0000"/>
              </a:solidFill>
              <a:latin typeface="Arial Narrow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9A0000"/>
                </a:solidFill>
                <a:latin typeface="Arial Narrow" pitchFamily="34" charset="0"/>
              </a:rPr>
              <a:t>ВОЕННО-ПАТРИОТИЧЕСКОЕ ДВИЖЕНИЕ «ЮНАРМИЯ»</a:t>
            </a:r>
            <a:endParaRPr lang="ru-RU" sz="28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9" name="Рисунок 10" descr="Безымянный-1.em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175" y="1155683"/>
            <a:ext cx="1714512" cy="157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1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70" y="-3836"/>
            <a:ext cx="5394559" cy="72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9539" y="84113"/>
            <a:ext cx="47863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Макет газеты «ЮНАРМИЯ»</a:t>
            </a:r>
          </a:p>
        </p:txBody>
      </p:sp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4" cstate="print"/>
          <a:srcRect l="16868" t="8367" r="41252" b="3623"/>
          <a:stretch>
            <a:fillRect/>
          </a:stretch>
        </p:blipFill>
        <p:spPr bwMode="auto">
          <a:xfrm>
            <a:off x="2920761" y="3804251"/>
            <a:ext cx="226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5" cstate="print"/>
          <a:srcRect l="16868" t="8367" r="41252" b="3623"/>
          <a:stretch>
            <a:fillRect/>
          </a:stretch>
        </p:blipFill>
        <p:spPr bwMode="auto">
          <a:xfrm>
            <a:off x="1545423" y="4013203"/>
            <a:ext cx="226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 preferRelativeResize="0">
            <a:picLocks noChangeArrowheads="1"/>
          </p:cNvPicPr>
          <p:nvPr/>
        </p:nvPicPr>
        <p:blipFill>
          <a:blip r:embed="rId6" cstate="print"/>
          <a:srcRect l="16868" t="8367" r="41252" b="3623"/>
          <a:stretch>
            <a:fillRect/>
          </a:stretch>
        </p:blipFill>
        <p:spPr bwMode="auto">
          <a:xfrm>
            <a:off x="188101" y="4227517"/>
            <a:ext cx="226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7" cstate="print"/>
          <a:srcRect l="16877" t="8001" r="41243" b="3989"/>
          <a:stretch>
            <a:fillRect/>
          </a:stretch>
        </p:blipFill>
        <p:spPr bwMode="auto">
          <a:xfrm>
            <a:off x="2920761" y="512741"/>
            <a:ext cx="226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8" cstate="print"/>
          <a:srcRect l="16868" t="8001" r="41252" b="3715"/>
          <a:stretch>
            <a:fillRect/>
          </a:stretch>
        </p:blipFill>
        <p:spPr bwMode="auto">
          <a:xfrm>
            <a:off x="1545423" y="869931"/>
            <a:ext cx="226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3"/>
          <p:cNvPicPr preferRelativeResize="0">
            <a:picLocks noChangeArrowheads="1"/>
          </p:cNvPicPr>
          <p:nvPr/>
        </p:nvPicPr>
        <p:blipFill>
          <a:blip r:embed="rId9" cstate="print"/>
          <a:srcRect l="16560" t="8716" r="41560" b="3274"/>
          <a:stretch>
            <a:fillRect/>
          </a:stretch>
        </p:blipFill>
        <p:spPr bwMode="auto">
          <a:xfrm>
            <a:off x="188101" y="1204079"/>
            <a:ext cx="2268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85343" y="12675"/>
            <a:ext cx="317732" cy="40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6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0" y="-3836"/>
            <a:ext cx="5394559" cy="72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216" y="247970"/>
            <a:ext cx="5331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ЮНАРМЕЙСКАЯ ФОРМА ОДЕЖДЫ</a:t>
            </a:r>
            <a:endParaRPr lang="ru-RU" sz="20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437" t="13692" r="45630" b="6178"/>
          <a:stretch/>
        </p:blipFill>
        <p:spPr bwMode="auto">
          <a:xfrm>
            <a:off x="116663" y="798493"/>
            <a:ext cx="2557875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6406" t="13692" r="51314" b="7749"/>
          <a:stretch/>
        </p:blipFill>
        <p:spPr bwMode="auto">
          <a:xfrm>
            <a:off x="2831307" y="798493"/>
            <a:ext cx="2408100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4974447" y="12675"/>
            <a:ext cx="389170" cy="375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29" name="Picture 1" descr="F:\ЮНАРМИЯ\Юнармия фото\24044.970.jpg"/>
          <p:cNvPicPr preferRelativeResize="0">
            <a:picLocks noChangeArrowheads="1"/>
          </p:cNvPicPr>
          <p:nvPr/>
        </p:nvPicPr>
        <p:blipFill>
          <a:blip r:embed="rId6" cstate="print"/>
          <a:srcRect t="14375" b="14375"/>
          <a:stretch>
            <a:fillRect/>
          </a:stretch>
        </p:blipFill>
        <p:spPr bwMode="auto">
          <a:xfrm>
            <a:off x="116663" y="3611043"/>
            <a:ext cx="2237570" cy="2286016"/>
          </a:xfrm>
          <a:prstGeom prst="rect">
            <a:avLst/>
          </a:prstGeom>
          <a:noFill/>
        </p:spPr>
      </p:pic>
      <p:pic>
        <p:nvPicPr>
          <p:cNvPr id="22531" name="Picture 3" descr="F:\ЮНАРМИЯ\Юнармия фото\24033.970.jpg"/>
          <p:cNvPicPr>
            <a:picLocks noChangeAspect="1" noChangeArrowheads="1"/>
          </p:cNvPicPr>
          <p:nvPr/>
        </p:nvPicPr>
        <p:blipFill>
          <a:blip r:embed="rId7" cstate="print"/>
          <a:srcRect l="9677" t="24811" r="11573" b="13437"/>
          <a:stretch>
            <a:fillRect/>
          </a:stretch>
        </p:blipFill>
        <p:spPr bwMode="auto">
          <a:xfrm>
            <a:off x="2474118" y="3614556"/>
            <a:ext cx="2808000" cy="2365923"/>
          </a:xfrm>
          <a:prstGeom prst="rect">
            <a:avLst/>
          </a:prstGeom>
          <a:noFill/>
        </p:spPr>
      </p:pic>
      <p:pic>
        <p:nvPicPr>
          <p:cNvPr id="22530" name="Picture 2" descr="F:\ЮНАРМИЯ\Юнармия фото\24042.970.jpg"/>
          <p:cNvPicPr>
            <a:picLocks noChangeAspect="1" noChangeArrowheads="1"/>
          </p:cNvPicPr>
          <p:nvPr/>
        </p:nvPicPr>
        <p:blipFill>
          <a:blip r:embed="rId8" cstate="print"/>
          <a:srcRect t="24687" b="30312"/>
          <a:stretch>
            <a:fillRect/>
          </a:stretch>
        </p:blipFill>
        <p:spPr bwMode="auto">
          <a:xfrm>
            <a:off x="1331110" y="5717037"/>
            <a:ext cx="3039980" cy="13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52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" y="-2520"/>
            <a:ext cx="5370242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3" descr="G:\29-03-2016_11-55-31\Команта_Юнармеец_с орлом3_с фигурами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5" y="828764"/>
            <a:ext cx="5292000" cy="31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16470" r="9921" b="81699"/>
          <a:stretch>
            <a:fillRect/>
          </a:stretch>
        </p:blipFill>
        <p:spPr bwMode="auto">
          <a:xfrm>
            <a:off x="0" y="494239"/>
            <a:ext cx="5373129" cy="15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27477" y="12675"/>
            <a:ext cx="460608" cy="375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167" y="84113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9A0000"/>
                </a:solidFill>
                <a:latin typeface="Arial Narrow" pitchFamily="34" charset="0"/>
              </a:rPr>
              <a:t>Общий вид  комнаты юнармейца</a:t>
            </a:r>
            <a:endParaRPr lang="ru-RU" altLang="ru-RU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9" name="Picture 10" descr="E:\печать Родина\Наша родина Россия2.jpg"/>
          <p:cNvPicPr preferRelativeResize="0"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7" y="4159591"/>
            <a:ext cx="16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E:\печать Родина\Наша родина Россия3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6165" y="4159590"/>
            <a:ext cx="16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E:\печать Родина\Наша родина Россия5.jpg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3751" y="4169901"/>
            <a:ext cx="16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4" y="-2520"/>
            <a:ext cx="5370242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16470" r="9921" b="81699"/>
          <a:stretch>
            <a:fillRect/>
          </a:stretch>
        </p:blipFill>
        <p:spPr bwMode="auto">
          <a:xfrm>
            <a:off x="0" y="494239"/>
            <a:ext cx="5373129" cy="15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27477" y="12675"/>
            <a:ext cx="460608" cy="375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167" y="84113"/>
            <a:ext cx="4000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9A0000"/>
                </a:solidFill>
                <a:latin typeface="Arial Narrow" pitchFamily="34" charset="0"/>
              </a:rPr>
              <a:t>Клятва юнармейца</a:t>
            </a:r>
            <a:endParaRPr lang="ru-RU" altLang="ru-RU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8101" y="859197"/>
            <a:ext cx="504588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698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Я, вступая в ряды </a:t>
            </a:r>
            <a:r>
              <a:rPr lang="ru-RU" b="1" i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Юнармии</a:t>
            </a: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перед лицом своих товарищей торжественно клянусь: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Всегда быть верным Отечеству и юнармейскому братству!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Соблюдать Устав </a:t>
            </a:r>
            <a:r>
              <a:rPr lang="ru-RU" b="1" i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Юнармии</a:t>
            </a: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, быть честным юнармейцем, следовать традициям доблести, отваги и товарищеской взаимовыручки!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Всегда быть защитником слабых, преодолевать все преграды в борьбе за правду и справедливость!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Стремится к победам в учебе и спорте, вести здоровый образ жизни, готовится к служению и созиданию на благо Отечества!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Чтить память героев, сражавшихся за свободу и независимость нашей Родины, быть патриотом и достойным гражданином России!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С честью и гордостью нести высокое звание юнармейца!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  <a:p>
            <a:pPr lvl="0" indent="2698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Клянусь!</a:t>
            </a:r>
            <a:endParaRPr lang="ru-RU" b="1" i="1" dirty="0" smtClean="0">
              <a:latin typeface="Arial Narrow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" y="0"/>
            <a:ext cx="5370242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0036" y="1956451"/>
            <a:ext cx="5087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6B6B6B"/>
                </a:solidFill>
              </a:rPr>
              <a:t>       </a:t>
            </a:r>
            <a:endParaRPr lang="ru-RU" dirty="0">
              <a:solidFill>
                <a:srgbClr val="9A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5720" y="512741"/>
            <a:ext cx="51332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        В семидесятых годах получили активное развитие военно-спортивные игры «Зарница» и «Орленок».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Первый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Всесоюзный слёт юнармейского движения состоялся в январе 1990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года.</a:t>
            </a:r>
            <a:r>
              <a:rPr lang="ru-RU" sz="1600" dirty="0">
                <a:solidFill>
                  <a:srgbClr val="6B6B6B"/>
                </a:solidFill>
                <a:latin typeface="Arial Narrow" pitchFamily="34" charset="0"/>
              </a:rPr>
              <a:t>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Слёт </a:t>
            </a: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утвердил Положение о Всесоюзном юнармейском движении и избрал командующим движения лётчика-космонавта дважды Героя Советского Союза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Г.Т.Берегового</a:t>
            </a:r>
            <a:endParaRPr lang="ru-RU" sz="16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745" y="2315204"/>
            <a:ext cx="2340000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 descr="C:\Documents and Settings\user\Рабочий стол\11.jpg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" t="6681" r="13634" b="11307"/>
          <a:stretch/>
        </p:blipFill>
        <p:spPr bwMode="auto">
          <a:xfrm>
            <a:off x="116663" y="2311754"/>
            <a:ext cx="2628000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5"/>
          <p:cNvSpPr>
            <a:spLocks noChangeArrowheads="1"/>
          </p:cNvSpPr>
          <p:nvPr/>
        </p:nvSpPr>
        <p:spPr bwMode="gray">
          <a:xfrm>
            <a:off x="171190" y="4539395"/>
            <a:ext cx="5041558" cy="2334848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40436" y="4552458"/>
            <a:ext cx="49006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2438" algn="just"/>
            <a:r>
              <a:rPr lang="ru-RU" sz="1600" b="1" dirty="0" smtClean="0">
                <a:solidFill>
                  <a:schemeClr val="bg1"/>
                </a:solidFill>
                <a:latin typeface="Arial Narrow" pitchFamily="34" charset="0"/>
              </a:rPr>
              <a:t>Георгий Тимофеевич Береговой 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– участник Великой Отечественной войны. Совершил 186 боевых вылетов. В 1944 году удостоен звания Героя Советского Союза.</a:t>
            </a:r>
          </a:p>
          <a:p>
            <a:pPr indent="452438" algn="just"/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30 октября 1968 года совершил космический полет на корабле «Союз-3». Награжден второй медалью «Золотая Звезда» Героя Советского Союза.</a:t>
            </a:r>
          </a:p>
          <a:p>
            <a:pPr indent="452438" algn="just"/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С 1972 по 1991 год был командующим военно-спортивной игры «Орлёнок» </a:t>
            </a:r>
            <a:endParaRPr lang="ru-RU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672" y="12675"/>
            <a:ext cx="190242" cy="40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13108" y="90790"/>
            <a:ext cx="3357586" cy="480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История военно-патриотического </a:t>
            </a:r>
          </a:p>
          <a:p>
            <a:pPr algn="ctr">
              <a:lnSpc>
                <a:spcPts val="1500"/>
              </a:lnSpc>
            </a:pPr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воспитания молодежи в России</a:t>
            </a:r>
            <a:endParaRPr lang="ru-RU" dirty="0">
              <a:solidFill>
                <a:srgbClr val="9A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70242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клубы0002.jpg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69" y="4356905"/>
            <a:ext cx="248400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Documents and Settings\user\Рабочий стол\26-03-2013_21-12-06\фото - 0004.jpg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5521" r="8688" b="53723"/>
          <a:stretch/>
        </p:blipFill>
        <p:spPr bwMode="auto">
          <a:xfrm>
            <a:off x="121601" y="4356905"/>
            <a:ext cx="2484000" cy="172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gray">
          <a:xfrm>
            <a:off x="147900" y="6206218"/>
            <a:ext cx="5073395" cy="8640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-1" y="6227781"/>
            <a:ext cx="537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В настоящее время в Российской </a:t>
            </a:r>
            <a:r>
              <a:rPr lang="ru-RU" sz="1600" dirty="0">
                <a:solidFill>
                  <a:schemeClr val="bg1"/>
                </a:solidFill>
                <a:latin typeface="Arial Narrow" pitchFamily="34" charset="0"/>
              </a:rPr>
              <a:t>Федерации действует </a:t>
            </a:r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более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5,5 тысяч патриотических организаций, из которых свыше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Arial Narrow" pitchFamily="34" charset="0"/>
              </a:rPr>
              <a:t>2 тысяч имеют военно-патриотическую направленность</a:t>
            </a:r>
            <a:endParaRPr lang="ru-RU" sz="16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1029" name="Picture 5" descr="C:\Documents and Settings\user\Рабочий стол\Рисунок1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4"/>
          <a:stretch>
            <a:fillRect/>
          </a:stretch>
        </p:blipFill>
        <p:spPr bwMode="auto">
          <a:xfrm>
            <a:off x="116663" y="727055"/>
            <a:ext cx="5138347" cy="3528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78275" y="55974"/>
            <a:ext cx="4615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Военно-патриотическое воспитание молодежи</a:t>
            </a:r>
          </a:p>
          <a:p>
            <a:pPr algn="ctr"/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на современном этапе </a:t>
            </a:r>
            <a:endParaRPr lang="ru-RU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59970" y="4452"/>
            <a:ext cx="190242" cy="40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3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31"/>
            <a:ext cx="5394559" cy="72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1" y="1"/>
            <a:ext cx="362229" cy="145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80918" tIns="620517" rIns="177744" bIns="239637" anchor="ctr">
            <a:spAutoFit/>
          </a:bodyPr>
          <a:lstStyle/>
          <a:p>
            <a:r>
              <a:rPr lang="ru-RU"/>
              <a:t/>
            </a:r>
            <a:br>
              <a:rPr lang="ru-RU"/>
            </a:br>
            <a:endParaRPr lang="en-US" sz="100">
              <a:cs typeface="Times New Roman" pitchFamily="18" charset="0"/>
            </a:endParaRPr>
          </a:p>
          <a:p>
            <a:r>
              <a:rPr lang="en-US" sz="100">
                <a:cs typeface="Times New Roman" pitchFamily="18" charset="0"/>
              </a:rPr>
              <a:t/>
            </a:r>
            <a:br>
              <a:rPr lang="en-US" sz="100">
                <a:cs typeface="Times New Roman" pitchFamily="18" charset="0"/>
              </a:rPr>
            </a:br>
            <a:endParaRPr lang="en-US"/>
          </a:p>
        </p:txBody>
      </p:sp>
      <p:sp>
        <p:nvSpPr>
          <p:cNvPr id="9222" name="Скругленный прямоугольник 18"/>
          <p:cNvSpPr>
            <a:spLocks noChangeArrowheads="1"/>
          </p:cNvSpPr>
          <p:nvPr/>
        </p:nvSpPr>
        <p:spPr bwMode="auto">
          <a:xfrm>
            <a:off x="147899" y="3227385"/>
            <a:ext cx="2340000" cy="2714644"/>
          </a:xfrm>
          <a:prstGeom prst="roundRect">
            <a:avLst>
              <a:gd name="adj" fmla="val 12870"/>
            </a:avLst>
          </a:prstGeom>
          <a:solidFill>
            <a:srgbClr val="CCFF99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1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Долгосрочные региональные программы </a:t>
            </a:r>
            <a:r>
              <a:rPr lang="ru-RU" altLang="ru-RU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по военно-патриотическому воспитанию и подготовке граждан (молодежи) к военной службе</a:t>
            </a:r>
            <a:r>
              <a:rPr lang="ru-RU" altLang="ru-RU" sz="1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приняты в 85 (100 %) </a:t>
            </a:r>
            <a:r>
              <a:rPr lang="ru-RU" altLang="ru-RU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субъектах Российской Федерации, в т.ч. </a:t>
            </a:r>
            <a:r>
              <a:rPr lang="ru-RU" altLang="ru-RU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Приморском крае</a:t>
            </a:r>
            <a:endParaRPr lang="ru-RU" altLang="ru-RU" sz="1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altLang="ru-RU" sz="1300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Скругленный прямоугольник 18"/>
          <p:cNvSpPr>
            <a:spLocks noChangeArrowheads="1"/>
          </p:cNvSpPr>
          <p:nvPr/>
        </p:nvSpPr>
        <p:spPr bwMode="auto">
          <a:xfrm>
            <a:off x="2920199" y="3227385"/>
            <a:ext cx="2340000" cy="2714644"/>
          </a:xfrm>
          <a:prstGeom prst="roundRect">
            <a:avLst>
              <a:gd name="adj" fmla="val 12870"/>
            </a:avLst>
          </a:prstGeom>
          <a:solidFill>
            <a:srgbClr val="CCFF99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u="sng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Региональные центры</a:t>
            </a:r>
            <a:r>
              <a:rPr lang="ru-RU" sz="1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по подготовке граждан (молодежи) к военной службе и военно-патриотическому воспитанию </a:t>
            </a:r>
            <a:r>
              <a:rPr lang="ru-RU" sz="1400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созданы в 85 (100 %) </a:t>
            </a:r>
            <a:r>
              <a:rPr lang="ru-RU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субъектах Российской Федерации,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в т.ч. </a:t>
            </a:r>
            <a:r>
              <a:rPr lang="ru-RU" sz="1400" dirty="0" smtClean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Приморском крае</a:t>
            </a:r>
            <a:endParaRPr lang="en-US" altLang="ru-RU" sz="1400" dirty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rot="16200000">
            <a:off x="3830877" y="2675492"/>
            <a:ext cx="576000" cy="432000"/>
          </a:xfrm>
          <a:prstGeom prst="leftArrow">
            <a:avLst/>
          </a:prstGeom>
          <a:solidFill>
            <a:srgbClr val="FFCC99"/>
          </a:solidFill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 rot="16200000">
            <a:off x="958298" y="2656443"/>
            <a:ext cx="576000" cy="432000"/>
          </a:xfrm>
          <a:prstGeom prst="leftArrow">
            <a:avLst/>
          </a:prstGeom>
          <a:solidFill>
            <a:srgbClr val="FFCC99"/>
          </a:solidFill>
          <a:ln w="127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04717" y="155551"/>
            <a:ext cx="4967419" cy="793574"/>
          </a:xfrm>
          <a:prstGeom prst="rect">
            <a:avLst/>
          </a:prstGeom>
          <a:solidFill>
            <a:srgbClr val="99B2B2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8717" tIns="44359" rIns="88717" bIns="44359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9A0000"/>
                </a:solidFill>
                <a:latin typeface="Arial Narrow" pitchFamily="34" charset="0"/>
                <a:cs typeface="Tahoma" pitchFamily="34" charset="0"/>
              </a:rPr>
              <a:t>Итоги работы по принятию долгосрочных программ патриотического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9A0000"/>
                </a:solidFill>
                <a:latin typeface="Arial Narrow" pitchFamily="34" charset="0"/>
                <a:cs typeface="Tahoma" pitchFamily="34" charset="0"/>
              </a:rPr>
              <a:t>воспитания и созданию региональных центров подготовки граждан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b="1" dirty="0" smtClean="0">
                <a:solidFill>
                  <a:srgbClr val="9A0000"/>
                </a:solidFill>
                <a:latin typeface="Arial Narrow" pitchFamily="34" charset="0"/>
                <a:cs typeface="Tahoma" pitchFamily="34" charset="0"/>
              </a:rPr>
              <a:t>(молодежи) к военной службе и военно-патриотического воспитания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7268" y="984005"/>
            <a:ext cx="474232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itchFamily="34" charset="0"/>
              </a:rPr>
              <a:t>Поручение Президента Российской Федерации от 3 июня 2014 г. № Пр-1280 </a:t>
            </a:r>
          </a:p>
          <a:p>
            <a:pPr algn="ctr"/>
            <a:r>
              <a:rPr lang="ru-RU" sz="1400" dirty="0" smtClean="0">
                <a:latin typeface="Arial Narrow" pitchFamily="34" charset="0"/>
              </a:rPr>
              <a:t>«О мерах по совершенствованию военно-патриотического воспитания граждан Российской Федерации».</a:t>
            </a:r>
          </a:p>
          <a:p>
            <a:pPr algn="ctr"/>
            <a:r>
              <a:rPr lang="ru-RU" sz="1400" i="1" dirty="0" smtClean="0">
                <a:latin typeface="Arial Narrow" pitchFamily="34" charset="0"/>
              </a:rPr>
              <a:t>«Минобороны России принять дополнительные меры по завершению создания региональных центров по подготовке граждан к военной службе».</a:t>
            </a:r>
            <a:endParaRPr lang="ru-RU" sz="1400" i="1" dirty="0">
              <a:latin typeface="Arial Narrow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12833" y="12675"/>
            <a:ext cx="190242" cy="40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16" descr="http://www.xn--43-6kc6a4adipd.xn--p1ai/wp-content/uploads/2015/03/%D0%A2%D1%80%D0%B0%D0%BF%D0%B5%D0%B7%D0%BD%D0%B8%D0%BA%D0%BE%D0%B2-%D0%98%D0%BB%D1%8C%D1%8F-%D0%98%D0%B3%D0%BE%D1%80%D0%B5%D0%B2%D0%B8%D1%8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007301" y="5697840"/>
            <a:ext cx="1350178" cy="1438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263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8763"/>
            <a:ext cx="5394559" cy="72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1571" y="455817"/>
            <a:ext cx="4077455" cy="77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8247" tIns="54135" rIns="108247" bIns="54135" anchor="ctr"/>
          <a:lstStyle/>
          <a:p>
            <a:pPr algn="ctr" defTabSz="900113"/>
            <a:endParaRPr lang="ru-RU" sz="11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-7038" y="84113"/>
            <a:ext cx="5376863" cy="511753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88717" tIns="44359" rIns="88717" bIns="44359" anchor="ctr"/>
          <a:lstStyle/>
          <a:p>
            <a:pPr algn="ctr">
              <a:lnSpc>
                <a:spcPct val="80000"/>
              </a:lnSpc>
              <a:defRPr/>
            </a:pPr>
            <a:r>
              <a:rPr lang="ru-RU" b="1" spc="-5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Военно-патриотический слет </a:t>
            </a:r>
          </a:p>
          <a:p>
            <a:pPr algn="ctr">
              <a:lnSpc>
                <a:spcPct val="80000"/>
              </a:lnSpc>
              <a:defRPr/>
            </a:pPr>
            <a:r>
              <a:rPr lang="ru-RU" b="1" spc="-50" dirty="0" smtClean="0">
                <a:solidFill>
                  <a:srgbClr val="800000"/>
                </a:solidFill>
                <a:latin typeface="Tahoma" pitchFamily="34" charset="0"/>
                <a:cs typeface="Tahoma" pitchFamily="34" charset="0"/>
              </a:rPr>
              <a:t>«ЮНАРМИЯ КОМИ - 2016»</a:t>
            </a:r>
            <a:endParaRPr lang="ru-RU" b="1" dirty="0" smtClean="0">
              <a:solidFill>
                <a:srgbClr val="9A0000"/>
              </a:solidFill>
              <a:latin typeface="Arial Narrow" pitchFamily="34" charset="0"/>
              <a:cs typeface="Tahoma" pitchFamily="34" charset="0"/>
            </a:endParaRPr>
          </a:p>
        </p:txBody>
      </p:sp>
      <p:sp>
        <p:nvSpPr>
          <p:cNvPr id="5" name="Прямоугольник 46"/>
          <p:cNvSpPr>
            <a:spLocks noChangeArrowheads="1"/>
          </p:cNvSpPr>
          <p:nvPr/>
        </p:nvSpPr>
        <p:spPr bwMode="auto">
          <a:xfrm>
            <a:off x="147899" y="4830645"/>
            <a:ext cx="5123408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Arial Narrow" pitchFamily="34" charset="0"/>
              </a:rPr>
              <a:t>В рамках реализации Всероссийского военно-патриотического движения «ЮНАРМИЯ» </a:t>
            </a:r>
            <a:r>
              <a:rPr lang="ru-RU" sz="1400" dirty="0" smtClean="0"/>
              <a:t>проводятся Слёт </a:t>
            </a:r>
            <a:r>
              <a:rPr lang="ru-RU" sz="1400" dirty="0"/>
              <a:t>кадетских классов, военно-патриотических клубов и объединений «</a:t>
            </a:r>
            <a:r>
              <a:rPr lang="ru-RU" sz="1400" dirty="0" smtClean="0"/>
              <a:t>ЮНАРМИЯ», </a:t>
            </a:r>
            <a:r>
              <a:rPr lang="ru-RU" sz="1400" dirty="0"/>
              <a:t>в котором приняли участие более 200 детей и 25 руководителей. В рамках Слёта организованы: сдача норм ГТО, военно-спортивные и военно-патриотические игры, эстафета ДОСААФ, показательные выступления и занятия по основам службы в армии и туристический марш-бросок.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196208" y="-130201"/>
            <a:ext cx="190242" cy="4014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1 ЮНАРМИЯ\ЮНАРМИЯ КОМИ - 2016\СЛЕТ РУКОВОДИТЕЛЕЙ\СЛЕТ ЮНАРМИЯ ФОТО\IMG_55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3" y="2993983"/>
            <a:ext cx="2511151" cy="167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1 ЮНАРМИЯ\ЮНАРМИЯ КОМИ - 2016\СЛЕТ РУКОВОДИТЕЛЕЙ\СЛЕТ ЮНАРМИЯ ФОТО\IMG_54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9" t="25878"/>
          <a:stretch/>
        </p:blipFill>
        <p:spPr bwMode="auto">
          <a:xfrm>
            <a:off x="2709603" y="2990643"/>
            <a:ext cx="2627921" cy="168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1 ЮНАРМИЯ\ЮНАРМИЯ КОМИ - 2016\СЛЕТ РУКОВОДИТЕЛЕЙ\СЛЕТ ЮНАРМИЯ ФОТО\IMG_53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7" t="3625" b="20348"/>
          <a:stretch/>
        </p:blipFill>
        <p:spPr bwMode="auto">
          <a:xfrm>
            <a:off x="1795198" y="843039"/>
            <a:ext cx="3538883" cy="202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1 ЮНАРМИЯ\ЮНАРМИЯ КОМИ - 2016\СЛЕТ РУКОВОДИТЕЛЕЙ\СЛЕТ ЮНАРМИЯ ФОТО\DSC_056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r="19404"/>
          <a:stretch/>
        </p:blipFill>
        <p:spPr bwMode="auto">
          <a:xfrm>
            <a:off x="96143" y="843039"/>
            <a:ext cx="1637379" cy="202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1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370242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7679" y="512742"/>
            <a:ext cx="4860000" cy="2759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реализация государственной молодежной политики Российской Федерации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воспитание у молодежи чувства патриотизма, приверженности идеям интернационализма, дружбы и войскового товарищества, противодействия идеологии экстремизма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воспитание у юных граждан уважения к Вооруженным Силам России, формирование положительной мотивации к прохождению военной службы и всесторонняя подготовка юношей к исполнению воинского 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долга</a:t>
            </a:r>
            <a:endParaRPr lang="ru-RU" sz="16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680" y="3227385"/>
            <a:ext cx="48600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dirty="0">
                <a:solidFill>
                  <a:srgbClr val="9A0000"/>
                </a:solidFill>
                <a:latin typeface="Arial Narrow" pitchFamily="34" charset="0"/>
              </a:rPr>
              <a:t>и</a:t>
            </a: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зучение истории страны и военно-исторического наследия Отечества, развитие краеведения, расширение знаний об истории и выдающихся людях «малой» Родины 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развитие материально-технической базы военно-патриотического воспитания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пропаганда здорового образа жизни, укрепление физической закалки и выносливости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ru-RU" sz="1600" dirty="0" smtClean="0">
                <a:solidFill>
                  <a:srgbClr val="9A0000"/>
                </a:solidFill>
                <a:latin typeface="Arial Narrow" pitchFamily="34" charset="0"/>
              </a:rPr>
              <a:t>активное приобщение молодежи к военно-техническим знаниям и техническому творчеству</a:t>
            </a:r>
            <a:endParaRPr lang="ru-RU" sz="16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16795" y="84113"/>
            <a:ext cx="3133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Задачи движения «ЮНАРМИЯ»</a:t>
            </a:r>
            <a:endParaRPr lang="ru-RU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3" y="4156079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ocuments and Settings\user\Мои документы\Олег\Дизайн\ФОТО ВСЕ\ПАТРИОТИКА\бАКАНАЧ КИРГИЗ 2014\IMG_5839 (800x533).jpg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687" y="5866124"/>
            <a:ext cx="1620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ocuments and Settings\user\Мои документы\Олег\Дизайн\ФОТО ВСЕ\ПАТРИОТИКА\бАКАНАЧ КИРГИЗ 2014\IMG_5966 (800x533).jpg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99" y="5857607"/>
            <a:ext cx="1620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ocuments and Settings\user\Рабочий стол\P1260239.JPG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17106" r="-1" b="15959"/>
          <a:stretch/>
        </p:blipFill>
        <p:spPr bwMode="auto">
          <a:xfrm>
            <a:off x="211175" y="5853966"/>
            <a:ext cx="1620000" cy="11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3" y="4727583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0" y="5299087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6" y="3298823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7" y="626274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7" y="1155683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11" y="2254938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016012" y="12675"/>
            <a:ext cx="315625" cy="446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E:\фо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96"/>
            <a:ext cx="5525360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 flipV="1">
            <a:off x="31112" y="441303"/>
            <a:ext cx="5375206" cy="47793"/>
          </a:xfrm>
          <a:prstGeom prst="rect">
            <a:avLst/>
          </a:prstGeom>
          <a:solidFill>
            <a:srgbClr val="9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88101" y="4013203"/>
            <a:ext cx="5143536" cy="35719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9A0000"/>
                </a:solidFill>
                <a:latin typeface="Arial Narrow" pitchFamily="34" charset="0"/>
              </a:rPr>
              <a:t>Приоритетные направления деятельности</a:t>
            </a:r>
            <a:endParaRPr lang="ru-RU" sz="16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5127" name="Picture 7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" t="15996"/>
          <a:stretch/>
        </p:blipFill>
        <p:spPr bwMode="auto">
          <a:xfrm>
            <a:off x="116663" y="584179"/>
            <a:ext cx="2520000" cy="14400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4"/>
          <a:stretch/>
        </p:blipFill>
        <p:spPr bwMode="auto">
          <a:xfrm>
            <a:off x="2843807" y="4392905"/>
            <a:ext cx="2520000" cy="16920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59870" y="2056704"/>
            <a:ext cx="2646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9A0000"/>
                </a:solidFill>
                <a:latin typeface="Arial Narrow" pitchFamily="34" charset="0"/>
              </a:rPr>
              <a:t>детско-юношеские </a:t>
            </a:r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военно-патриотические, военно-исторические, поисковые отряды и клубы 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6663" y="2084377"/>
            <a:ext cx="2667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9A0000"/>
                </a:solidFill>
                <a:latin typeface="Arial Narrow" pitchFamily="34" charset="0"/>
              </a:rPr>
              <a:t>профильные специализированные формирования </a:t>
            </a:r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юнармейцев (юных </a:t>
            </a:r>
            <a:r>
              <a:rPr lang="ru-RU" sz="1400" dirty="0">
                <a:solidFill>
                  <a:srgbClr val="9A0000"/>
                </a:solidFill>
                <a:latin typeface="Arial Narrow" pitchFamily="34" charset="0"/>
              </a:rPr>
              <a:t>летчиков, моряков, десантников, </a:t>
            </a:r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танкистов и </a:t>
            </a:r>
            <a:r>
              <a:rPr lang="ru-RU" sz="1400" dirty="0">
                <a:solidFill>
                  <a:srgbClr val="9A0000"/>
                </a:solidFill>
                <a:latin typeface="Arial Narrow" pitchFamily="34" charset="0"/>
              </a:rPr>
              <a:t>другие)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545291" y="12675"/>
            <a:ext cx="4276564" cy="428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Участники юнармейского движения</a:t>
            </a:r>
            <a:endParaRPr lang="ru-RU" sz="20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88431" y="6084905"/>
            <a:ext cx="2841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юнармейские </a:t>
            </a:r>
            <a:r>
              <a:rPr lang="ru-RU" sz="1400" dirty="0">
                <a:solidFill>
                  <a:srgbClr val="9A0000"/>
                </a:solidFill>
                <a:latin typeface="Arial Narrow" pitchFamily="34" charset="0"/>
              </a:rPr>
              <a:t>посты у Вечного огня, обелисков, </a:t>
            </a:r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мемориалов, участие в воинских </a:t>
            </a:r>
            <a:r>
              <a:rPr lang="ru-RU" sz="1400" dirty="0">
                <a:solidFill>
                  <a:srgbClr val="9A0000"/>
                </a:solidFill>
                <a:latin typeface="Arial Narrow" pitchFamily="34" charset="0"/>
              </a:rPr>
              <a:t>р</a:t>
            </a:r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итуалах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27" name="Picture 2" descr="http://media.baltinfo.ru/photo/new/42281.jpg"/>
          <p:cNvPicPr preferRelativeResize="0"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1307" y="584179"/>
            <a:ext cx="2520000" cy="1440000"/>
          </a:xfrm>
          <a:prstGeom prst="rect">
            <a:avLst/>
          </a:prstGeom>
          <a:ln>
            <a:noFill/>
          </a:ln>
          <a:effectLst/>
          <a:extLst/>
        </p:spPr>
      </p:pic>
      <p:pic>
        <p:nvPicPr>
          <p:cNvPr id="29" name="Picture 2"/>
          <p:cNvPicPr preferRelativeResize="0">
            <a:picLocks noChangeArrowheads="1"/>
          </p:cNvPicPr>
          <p:nvPr/>
        </p:nvPicPr>
        <p:blipFill rotWithShape="1">
          <a:blip r:embed="rId7" cstate="print"/>
          <a:srcRect t="13333" r="10209" b="6667"/>
          <a:stretch/>
        </p:blipFill>
        <p:spPr bwMode="auto">
          <a:xfrm>
            <a:off x="96993" y="4370393"/>
            <a:ext cx="2520000" cy="1692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Прямоугольник 29"/>
          <p:cNvSpPr/>
          <p:nvPr/>
        </p:nvSpPr>
        <p:spPr>
          <a:xfrm>
            <a:off x="105557" y="6084905"/>
            <a:ext cx="25114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9A0000"/>
                </a:solidFill>
                <a:latin typeface="Arial Narrow" pitchFamily="34" charset="0"/>
              </a:rPr>
              <a:t>в</a:t>
            </a:r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сероссийские молодежные военно-патриотические игры, олимпиады, конкурсы, спартакиады, сдача норм ГТО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25" name="AutoShape 5"/>
          <p:cNvSpPr>
            <a:spLocks noChangeArrowheads="1"/>
          </p:cNvSpPr>
          <p:nvPr/>
        </p:nvSpPr>
        <p:spPr bwMode="gray">
          <a:xfrm>
            <a:off x="89427" y="3008103"/>
            <a:ext cx="5313648" cy="1005100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accent6">
                  <a:alpha val="87000"/>
                  <a:lumMod val="97000"/>
                </a:schemeClr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57519" y="3013071"/>
            <a:ext cx="51498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6B6B6B"/>
                </a:solidFill>
              </a:rPr>
              <a:t>        </a:t>
            </a:r>
            <a:r>
              <a:rPr lang="ru-RU" sz="1500" dirty="0" smtClean="0">
                <a:solidFill>
                  <a:schemeClr val="bg1"/>
                </a:solidFill>
                <a:latin typeface="Arial Narrow" pitchFamily="34" charset="0"/>
              </a:rPr>
              <a:t>Формы работы, используемые Движением, помогут молодежи в </a:t>
            </a:r>
            <a:r>
              <a:rPr lang="ru-RU" sz="1500" dirty="0">
                <a:solidFill>
                  <a:schemeClr val="bg1"/>
                </a:solidFill>
                <a:latin typeface="Arial Narrow" pitchFamily="34" charset="0"/>
              </a:rPr>
              <a:t>самореализации, </a:t>
            </a:r>
            <a:r>
              <a:rPr lang="ru-RU" sz="1500" dirty="0" smtClean="0">
                <a:solidFill>
                  <a:schemeClr val="bg1"/>
                </a:solidFill>
                <a:latin typeface="Arial Narrow" pitchFamily="34" charset="0"/>
              </a:rPr>
              <a:t>овладении первоначальными навыками военной подготовки, физическом совершенствовании, изучении и сохранении военной истории России </a:t>
            </a:r>
            <a:endParaRPr lang="ru-RU" sz="15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53287" y="-13278"/>
            <a:ext cx="321226" cy="311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" y="-1197"/>
            <a:ext cx="5370242" cy="716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806" y="12676"/>
            <a:ext cx="4839177" cy="42862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Нормативные правовые акты</a:t>
            </a:r>
            <a:endParaRPr lang="ru-RU" sz="2000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1051" y="488457"/>
            <a:ext cx="48047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Указ Президента Российской Федерации от 29 октября 2015 г.               «О создании Общероссийской общественно-государственной детско-юношеской организации «Российское движение школьников»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1050" y="1416022"/>
            <a:ext cx="482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Поручение Президента Российской Федерации от 3 июня 2014 г. по итогам оперативного совещания Совета Безопасности Российской Федерации по вопросу «О мерах по совершенствованию военно-патриотического воспитания граждан Российской Федерации»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52" y="2370129"/>
            <a:ext cx="4836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Постановление Правительства Российской Федерации от                      30 декабря 2015 г. «О государственной программе «Патриотическое воспитание граждан Российской Федерации на 2016-2020 годы»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051" y="3315997"/>
            <a:ext cx="47782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Распоряжение Правительства Российской Федерации от 29 мая 2015 г. «Об утверждении Стратегии развития воспитания в Российской Федерации  до 2025 года»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1053" y="4060357"/>
            <a:ext cx="472621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Распоряжение Правительства Российской Федерации от                     29 ноября 2014 г.  «Об утверждении Основ государственной молодежной политики Российской Федерации до 2025 года»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1053" y="4771348"/>
            <a:ext cx="4751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Приказ Министра обороны Российской Федерации от 15 октября 2014 г. № 745 «Об утверждении порядка взаимодействия органов военного управления, соединений, воинских частей и организаций Вооруженных Сил Российской Федерации при организации и проведении мероприятий по военно-патриотическому воспитанию  граждан Российской Федерации»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1053" y="6132059"/>
            <a:ext cx="47325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9A0000"/>
                </a:solidFill>
                <a:latin typeface="Arial Narrow" pitchFamily="34" charset="0"/>
              </a:rPr>
              <a:t>Концепция развития и повышения эффективности патриотического  (военно-патриотического) воспитания в ДОСААФ России в 2016-2020 годах</a:t>
            </a:r>
            <a:endParaRPr lang="ru-RU" sz="1400" dirty="0">
              <a:solidFill>
                <a:srgbClr val="9A0000"/>
              </a:solidFill>
              <a:latin typeface="Arial Narrow" pitchFamily="34" charset="0"/>
            </a:endParaRPr>
          </a:p>
        </p:txBody>
      </p:sp>
      <p:pic>
        <p:nvPicPr>
          <p:cNvPr id="34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2" y="512741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16" y="1510625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7" y="2439319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2" y="3370261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1" y="4149377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7" y="4863757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Documents and Settings\user\Мои документы\Олег\Дизайн\ГЕРАЛЬДИКА\Звезда разная\zvezda.gif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29" y="6217567"/>
            <a:ext cx="28800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045885" y="12675"/>
            <a:ext cx="321226" cy="3831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фо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5" y="-1506"/>
            <a:ext cx="5394559" cy="72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9539" y="-58763"/>
            <a:ext cx="478467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9A0000"/>
                </a:solidFill>
                <a:latin typeface="Arial Narrow" pitchFamily="34" charset="0"/>
              </a:rPr>
              <a:t>СХЕМА</a:t>
            </a:r>
            <a:r>
              <a:rPr lang="ru-RU" sz="2800" b="1" dirty="0" smtClean="0">
                <a:solidFill>
                  <a:srgbClr val="9A0000"/>
                </a:solidFill>
                <a:latin typeface="Arial Narrow" pitchFamily="34" charset="0"/>
              </a:rPr>
              <a:t> </a:t>
            </a:r>
            <a:endParaRPr lang="ru-RU" sz="2800" b="1" dirty="0">
              <a:solidFill>
                <a:srgbClr val="9A0000"/>
              </a:solidFill>
              <a:latin typeface="Arial Narrow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9A0000"/>
                </a:solidFill>
                <a:latin typeface="Arial Narrow" pitchFamily="34" charset="0"/>
              </a:rPr>
              <a:t>взаимодействия </a:t>
            </a:r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Всероссийского военно-патриотического движения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«ЮНАРМИЯ» с общественными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 организациями и движениями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9A0000"/>
                </a:solidFill>
                <a:latin typeface="Arial Narrow" pitchFamily="34" charset="0"/>
              </a:rPr>
              <a:t>патриотической направленности</a:t>
            </a:r>
            <a:endParaRPr lang="ru-RU" b="1" dirty="0">
              <a:solidFill>
                <a:srgbClr val="9A0000"/>
              </a:solidFill>
              <a:latin typeface="Arial Narrow" pitchFamily="34" charset="0"/>
            </a:endParaRP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gray">
          <a:xfrm>
            <a:off x="2143139" y="4084641"/>
            <a:ext cx="3045622" cy="1285884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46000">
                <a:srgbClr val="B49F00">
                  <a:alpha val="85000"/>
                </a:srgbClr>
              </a:gs>
              <a:gs pos="100000">
                <a:srgbClr val="F5EEB7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88900">
              <a:lnSpc>
                <a:spcPts val="1400"/>
              </a:lnSpc>
              <a:defRPr/>
            </a:pPr>
            <a:endParaRPr lang="ru-RU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gray">
          <a:xfrm>
            <a:off x="2045489" y="3183992"/>
            <a:ext cx="3168000" cy="686335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27000">
                <a:srgbClr val="C00000">
                  <a:alpha val="85000"/>
                </a:srgbClr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tIns="72000" anchor="ctr"/>
          <a:lstStyle/>
          <a:p>
            <a:pPr>
              <a:lnSpc>
                <a:spcPts val="1400"/>
              </a:lnSpc>
              <a:defRPr/>
            </a:pPr>
            <a:r>
              <a:rPr lang="ru-RU" b="1" dirty="0">
                <a:solidFill>
                  <a:srgbClr val="FFFF00"/>
                </a:solidFill>
                <a:latin typeface="Arial Narrow" pitchFamily="34" charset="0"/>
              </a:rPr>
              <a:t>Российское </a:t>
            </a:r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r>
              <a:rPr lang="ru-RU" b="1" dirty="0" err="1" smtClean="0">
                <a:solidFill>
                  <a:srgbClr val="FFFF00"/>
                </a:solidFill>
                <a:latin typeface="Arial Narrow" pitchFamily="34" charset="0"/>
              </a:rPr>
              <a:t>военно</a:t>
            </a:r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-</a:t>
            </a:r>
          </a:p>
          <a:p>
            <a:pPr>
              <a:lnSpc>
                <a:spcPts val="1400"/>
              </a:lnSpc>
              <a:defRPr/>
            </a:pPr>
            <a:r>
              <a:rPr lang="ru-RU" b="1" dirty="0" smtClean="0">
                <a:solidFill>
                  <a:srgbClr val="FFFF00"/>
                </a:solidFill>
                <a:latin typeface="Arial Narrow" pitchFamily="34" charset="0"/>
              </a:rPr>
              <a:t>историческое </a:t>
            </a:r>
            <a:r>
              <a:rPr lang="ru-RU" b="1" dirty="0">
                <a:solidFill>
                  <a:srgbClr val="FFFF00"/>
                </a:solidFill>
                <a:latin typeface="Arial Narrow" pitchFamily="34" charset="0"/>
              </a:rPr>
              <a:t>общество</a:t>
            </a: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gray">
          <a:xfrm>
            <a:off x="1545423" y="2359586"/>
            <a:ext cx="3683541" cy="577109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35000">
                <a:srgbClr val="006C05">
                  <a:alpha val="85000"/>
                </a:srgbClr>
              </a:gs>
              <a:gs pos="100000">
                <a:srgbClr val="BED979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defTabSz="914400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Русское географическое общество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gray">
          <a:xfrm>
            <a:off x="1805466" y="5555193"/>
            <a:ext cx="3420000" cy="617775"/>
          </a:xfrm>
          <a:prstGeom prst="snip2DiagRect">
            <a:avLst>
              <a:gd name="adj1" fmla="val 0"/>
              <a:gd name="adj2" fmla="val 50000"/>
            </a:avLst>
          </a:prstGeom>
          <a:gradFill rotWithShape="1">
            <a:gsLst>
              <a:gs pos="46000">
                <a:schemeClr val="tx2">
                  <a:lumMod val="60000"/>
                  <a:lumOff val="40000"/>
                </a:schemeClr>
              </a:gs>
              <a:gs pos="100000">
                <a:srgbClr val="F5EEB7">
                  <a:gamma/>
                  <a:tint val="5882"/>
                  <a:invGamma/>
                </a:srgbClr>
              </a:gs>
            </a:gsLst>
            <a:lin ang="0" scaled="1"/>
          </a:gradFill>
          <a:ln w="1905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lnSpc>
                <a:spcPts val="1400"/>
              </a:lnSpc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Поисковое движение России</a:t>
            </a: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invGray">
          <a:xfrm rot="19268025">
            <a:off x="826199" y="2802234"/>
            <a:ext cx="878363" cy="522141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invGray">
          <a:xfrm rot="20511614">
            <a:off x="1179110" y="3438742"/>
            <a:ext cx="878363" cy="522141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invGray">
          <a:xfrm rot="3333430">
            <a:off x="1056267" y="4816815"/>
            <a:ext cx="878363" cy="522141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invGray">
          <a:xfrm rot="936184">
            <a:off x="1248797" y="4096935"/>
            <a:ext cx="878363" cy="522141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bg2">
                  <a:gamma/>
                  <a:shade val="89020"/>
                  <a:invGamma/>
                  <a:alpha val="0"/>
                </a:schemeClr>
              </a:gs>
              <a:gs pos="100000">
                <a:schemeClr val="bg2"/>
              </a:gs>
            </a:gsLst>
            <a:lin ang="0" scaled="1"/>
          </a:gradFill>
          <a:ln w="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7" name="Рисунок 10" descr="Безымянный-1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7" y="3568427"/>
            <a:ext cx="1185474" cy="137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085343" y="12675"/>
            <a:ext cx="317732" cy="375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23992" y="4167724"/>
            <a:ext cx="30456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>
              <a:lnSpc>
                <a:spcPts val="1400"/>
              </a:lnSpc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Общероссийская общественная </a:t>
            </a:r>
          </a:p>
          <a:p>
            <a:pPr marL="88900">
              <a:lnSpc>
                <a:spcPts val="1400"/>
              </a:lnSpc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организация ветеранов Вооруженных Сил и </a:t>
            </a:r>
          </a:p>
          <a:p>
            <a:pPr marL="88900">
              <a:lnSpc>
                <a:spcPts val="1400"/>
              </a:lnSpc>
              <a:defRPr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другие ветеранские организации 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3994</TotalTime>
  <Words>869</Words>
  <Application>Microsoft Office PowerPoint</Application>
  <PresentationFormat>B5 (ISO) (176x250 мм)</PresentationFormat>
  <Paragraphs>81</Paragraphs>
  <Slides>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Приоритетные направления деятельности</vt:lpstr>
      <vt:lpstr>Нормативные правовые 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332</cp:revision>
  <cp:lastPrinted>2016-05-21T08:43:59Z</cp:lastPrinted>
  <dcterms:created xsi:type="dcterms:W3CDTF">2016-02-04T07:46:41Z</dcterms:created>
  <dcterms:modified xsi:type="dcterms:W3CDTF">2022-02-17T10:40:28Z</dcterms:modified>
</cp:coreProperties>
</file>